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7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64" r:id="rId14"/>
    <p:sldId id="266" r:id="rId1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Objects="1">
      <p:cViewPr varScale="1">
        <p:scale>
          <a:sx n="71" d="100"/>
          <a:sy n="71" d="100"/>
        </p:scale>
        <p:origin x="15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11" d="100"/>
          <a:sy n="111" d="100"/>
        </p:scale>
        <p:origin x="24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9DBEB5F-6C9B-4CA4-904D-486ADCF76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F0EAA5-12DE-428A-B7E5-A302298E86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7FD2F-1B18-440A-A1DB-7D295CF75F2C}" type="datetimeFigureOut">
              <a:rPr lang="fr-CH" smtClean="0"/>
              <a:t>20.01.2021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C127AD-D33C-460D-B146-670AB10B79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432408-343A-4236-8DBA-76A26F6A45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4BDD-EE21-424C-86AF-912DD696A88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4049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64A7-7774-43B7-AB70-E8EA1F2FEA41}" type="datetimeFigureOut">
              <a:rPr lang="fr-CH" smtClean="0"/>
              <a:t>20.01.2021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32437-E358-4854-856A-5BEB9CD734D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968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32437-E358-4854-856A-5BEB9CD734DD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1612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32437-E358-4854-856A-5BEB9CD734DD}" type="slidenum">
              <a:rPr lang="fr-CH" smtClean="0"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7429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suel-Campag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64704"/>
            <a:ext cx="6019800" cy="418819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6093123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6528"/>
            <a:ext cx="1150513" cy="5148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3456439" cy="1042418"/>
          </a:xfrm>
          <a:prstGeom prst="rect">
            <a:avLst/>
          </a:prstGeom>
        </p:spPr>
      </p:pic>
      <p:sp>
        <p:nvSpPr>
          <p:cNvPr id="7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4077072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 ave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suel-Campag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64704"/>
            <a:ext cx="5588944" cy="3888432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3212976"/>
            <a:ext cx="6624736" cy="201605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spcBef>
                <a:spcPts val="100"/>
              </a:spcBef>
              <a:buNone/>
              <a:defRPr sz="40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fr-CH" dirty="0"/>
              <a:t>Titre de présentation</a:t>
            </a:r>
          </a:p>
          <a:p>
            <a:pPr lvl="0"/>
            <a:r>
              <a:rPr lang="fr-CH" dirty="0"/>
              <a:t>éventuellement sur 2 lignes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702000" y="5229027"/>
            <a:ext cx="6624736" cy="4314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aseline="0">
                <a:latin typeface="+mn-lt"/>
              </a:defRPr>
            </a:lvl1pPr>
          </a:lstStyle>
          <a:p>
            <a:pPr lvl="0"/>
            <a:r>
              <a:rPr lang="fr-CH" dirty="0"/>
              <a:t>Prénom Nom, 00 mois 0000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0" y="5868000"/>
            <a:ext cx="1150513" cy="51480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702000" y="5733256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pour une image  4"/>
          <p:cNvSpPr>
            <a:spLocks noGrp="1"/>
          </p:cNvSpPr>
          <p:nvPr>
            <p:ph type="pic" sz="quarter" idx="14" hasCustomPrompt="1"/>
          </p:nvPr>
        </p:nvSpPr>
        <p:spPr>
          <a:xfrm>
            <a:off x="702000" y="5826125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1" name="Espace réservé pour une image  4"/>
          <p:cNvSpPr>
            <a:spLocks noGrp="1"/>
          </p:cNvSpPr>
          <p:nvPr>
            <p:ph type="pic" sz="quarter" idx="15" hasCustomPrompt="1"/>
          </p:nvPr>
        </p:nvSpPr>
        <p:spPr>
          <a:xfrm>
            <a:off x="1979712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3" name="Espace réservé pour une image  4"/>
          <p:cNvSpPr>
            <a:spLocks noGrp="1"/>
          </p:cNvSpPr>
          <p:nvPr>
            <p:ph type="pic" sz="quarter" idx="16" hasCustomPrompt="1"/>
          </p:nvPr>
        </p:nvSpPr>
        <p:spPr>
          <a:xfrm>
            <a:off x="3254138" y="5824800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7" hasCustomPrompt="1"/>
          </p:nvPr>
        </p:nvSpPr>
        <p:spPr>
          <a:xfrm>
            <a:off x="4523447" y="5825397"/>
            <a:ext cx="1152000" cy="51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CH" dirty="0"/>
              <a:t>logo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3456439" cy="10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02000" y="1844674"/>
            <a:ext cx="7920000" cy="38165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5" hasCustomPrompt="1"/>
          </p:nvPr>
        </p:nvSpPr>
        <p:spPr>
          <a:xfrm>
            <a:off x="701674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 dirty="0"/>
              <a:t>Click icon to add picture</a:t>
            </a:r>
            <a:endParaRPr lang="fr-FR" dirty="0"/>
          </a:p>
        </p:txBody>
      </p:sp>
      <p:sp>
        <p:nvSpPr>
          <p:cNvPr id="8" name="Espace réservé pour une image  6"/>
          <p:cNvSpPr>
            <a:spLocks noGrp="1"/>
          </p:cNvSpPr>
          <p:nvPr>
            <p:ph type="pic" sz="quarter" idx="16" hasCustomPrompt="1"/>
          </p:nvPr>
        </p:nvSpPr>
        <p:spPr>
          <a:xfrm>
            <a:off x="3403848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 dirty="0"/>
              <a:t>Click icon to </a:t>
            </a:r>
            <a:r>
              <a:rPr lang="fr-CH" dirty="0" err="1"/>
              <a:t>add</a:t>
            </a:r>
            <a:r>
              <a:rPr lang="fr-CH" dirty="0"/>
              <a:t> </a:t>
            </a:r>
            <a:r>
              <a:rPr lang="fr-CH" dirty="0" err="1"/>
              <a:t>picture</a:t>
            </a:r>
            <a:endParaRPr lang="fr-FR" dirty="0"/>
          </a:p>
        </p:txBody>
      </p:sp>
      <p:sp>
        <p:nvSpPr>
          <p:cNvPr id="9" name="Espace réservé pour une image  6"/>
          <p:cNvSpPr>
            <a:spLocks noGrp="1"/>
          </p:cNvSpPr>
          <p:nvPr>
            <p:ph type="pic" sz="quarter" idx="17"/>
          </p:nvPr>
        </p:nvSpPr>
        <p:spPr>
          <a:xfrm>
            <a:off x="6111170" y="1844676"/>
            <a:ext cx="2516301" cy="1712465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8" hasCustomPrompt="1"/>
          </p:nvPr>
        </p:nvSpPr>
        <p:spPr>
          <a:xfrm>
            <a:off x="701675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03848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20" hasCustomPrompt="1"/>
          </p:nvPr>
        </p:nvSpPr>
        <p:spPr>
          <a:xfrm>
            <a:off x="6105811" y="3644900"/>
            <a:ext cx="2516188" cy="215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1675" y="4149080"/>
            <a:ext cx="7920000" cy="1872580"/>
          </a:xfrm>
          <a:prstGeom prst="rect">
            <a:avLst/>
          </a:prstGeom>
        </p:spPr>
        <p:txBody>
          <a:bodyPr lIns="0" tIns="0" rIns="0" bIns="0"/>
          <a:lstStyle>
            <a:lvl1pPr marL="180000" indent="-342900" defTabSz="457200"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lvl1pPr>
            <a:lvl2pPr marL="457200" indent="0">
              <a:buClr>
                <a:srgbClr val="FF0000"/>
              </a:buClr>
              <a:buFont typeface="Arial" pitchFamily="34" charset="0"/>
              <a:buNone/>
              <a:defRPr/>
            </a:lvl2pPr>
            <a:lvl3pPr marL="914400" indent="0">
              <a:buClr>
                <a:srgbClr val="FF0000"/>
              </a:buClr>
              <a:buFont typeface="Arial" pitchFamily="34" charset="0"/>
              <a:buNone/>
              <a:defRPr/>
            </a:lvl3pPr>
            <a:lvl4pPr marL="1600200" indent="-228600">
              <a:buClr>
                <a:srgbClr val="FF0000"/>
              </a:buClr>
              <a:buFont typeface="Arial" pitchFamily="34" charset="0"/>
              <a:buChar char="•"/>
              <a:defRPr/>
            </a:lvl4pPr>
            <a:lvl5pPr marL="1828800" indent="0">
              <a:buClr>
                <a:srgbClr val="FF0000"/>
              </a:buClr>
              <a:buFont typeface="Arial" pitchFamily="34" charset="0"/>
              <a:buNone/>
              <a:defRPr/>
            </a:lvl5pPr>
          </a:lstStyle>
          <a:p>
            <a:pPr lvl="0"/>
            <a:r>
              <a:rPr lang="fr-FR" dirty="0"/>
              <a:t>Liste à puce 1</a:t>
            </a:r>
          </a:p>
          <a:p>
            <a:pPr lvl="0"/>
            <a:r>
              <a:rPr lang="fr-FR" dirty="0"/>
              <a:t>Liste à puce 2</a:t>
            </a:r>
          </a:p>
          <a:p>
            <a:pPr lvl="0"/>
            <a:r>
              <a:rPr lang="fr-FR" dirty="0"/>
              <a:t>Liste à puce 3</a:t>
            </a:r>
          </a:p>
          <a:p>
            <a:pPr lvl="0"/>
            <a:r>
              <a:rPr lang="fr-CH" dirty="0" err="1"/>
              <a:t>Dsdsd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999" y="496800"/>
            <a:ext cx="7920000" cy="5400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3000" b="1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Titre 1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02000" y="1036800"/>
            <a:ext cx="7920000" cy="500400"/>
          </a:xfrm>
          <a:prstGeom prst="rect">
            <a:avLst/>
          </a:prstGeom>
        </p:spPr>
        <p:txBody>
          <a:bodyPr vert="horz" lIns="0" tIns="0" rIns="0" bIns="0" anchor="ctr"/>
          <a:lstStyle>
            <a:lvl1pPr>
              <a:buNone/>
              <a:defRPr sz="2200" b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H" dirty="0"/>
              <a:t>Sous-titre</a:t>
            </a:r>
            <a:endParaRPr lang="en-US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702000" y="4968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02000" y="1537200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702000" y="6356349"/>
            <a:ext cx="7919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29" y="6408712"/>
            <a:ext cx="260648" cy="26064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0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09320"/>
          </a:xfrm>
          <a:prstGeom prst="rect">
            <a:avLst/>
          </a:prstGeom>
        </p:spPr>
        <p:txBody>
          <a:bodyPr/>
          <a:lstStyle/>
          <a:p>
            <a:r>
              <a:rPr lang="fr-CH"/>
              <a:t>Click icon to add picture</a:t>
            </a:r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702000" y="6381750"/>
            <a:ext cx="7920000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fr-CH" dirty="0"/>
              <a:t>légende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800"/>
            <a:ext cx="497126" cy="10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182816" y="6356349"/>
            <a:ext cx="21336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28DAD0-2E7F-0B49-858C-0AF98DF16341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Grezet Quentin, Michaud Raphaël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SIG3 – </a:t>
            </a:r>
            <a:r>
              <a:rPr lang="fr-CH" dirty="0"/>
              <a:t>Projet</a:t>
            </a:r>
            <a:r>
              <a:rPr lang="en-US" dirty="0"/>
              <a:t> CREV2SOIF – Brasseries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953852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1999" y="1537200"/>
            <a:ext cx="7919999" cy="4819149"/>
          </a:xfrm>
          <a:prstGeom prst="rect">
            <a:avLst/>
          </a:prstGeom>
        </p:spPr>
        <p:txBody>
          <a:bodyPr wrap="square" rtlCol="0" anchor="b">
            <a:noAutofit/>
          </a:bodyPr>
          <a:lstStyle/>
          <a:p>
            <a:pPr marR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C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Fonctions supplémentaires: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CH" dirty="0">
                <a:latin typeface="Arial "/>
                <a:ea typeface="+mj-ea"/>
                <a:cs typeface="Arial "/>
              </a:rPr>
              <a:t>Optimisation mobile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Ouverture / fermeture du menu</a:t>
            </a:r>
          </a:p>
          <a:p>
            <a:pPr marR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endParaRPr lang="fr-CH" sz="1500" noProof="0" dirty="0">
              <a:latin typeface="Arial "/>
              <a:ea typeface="+mj-ea"/>
              <a:cs typeface="Arial "/>
            </a:endParaRPr>
          </a:p>
          <a:p>
            <a:pPr marR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fr-C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Problèmes rencontrés</a:t>
            </a: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:</a:t>
            </a: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Utilisation du Python CRUD ne permet pas de faire des tests sur mobile donc l’optimisation mobile s’est faite uniquement sur la largeur de la fenêtre, contrairement à la solution d’une interface web gérant le </a:t>
            </a:r>
            <a:r>
              <a:rPr lang="fr-CH" sz="1600" dirty="0">
                <a:latin typeface="Arial "/>
                <a:ea typeface="+mj-ea"/>
                <a:cs typeface="Arial "/>
              </a:rPr>
              <a:t>G</a:t>
            </a: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eojson que nous avions trouvé.</a:t>
            </a:r>
          </a:p>
          <a:p>
            <a:pPr marL="28575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Divers bugs javascript (par exemple l’ajout d’un simple commentaire peut parfois rendre le site non fonctionnel)</a:t>
            </a:r>
          </a:p>
          <a:p>
            <a:pPr marL="28575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CH" sz="1600" dirty="0">
                <a:latin typeface="Arial "/>
                <a:ea typeface="+mj-ea"/>
                <a:cs typeface="Arial "/>
              </a:rPr>
              <a:t>Serveur de </a:t>
            </a:r>
            <a:r>
              <a:rPr lang="fr-CH" sz="1600" dirty="0" err="1">
                <a:latin typeface="Arial "/>
                <a:ea typeface="+mj-ea"/>
                <a:cs typeface="Arial "/>
              </a:rPr>
              <a:t>routing</a:t>
            </a:r>
            <a:r>
              <a:rPr lang="fr-CH" sz="1600" dirty="0">
                <a:latin typeface="Arial "/>
                <a:ea typeface="+mj-ea"/>
                <a:cs typeface="Arial "/>
              </a:rPr>
              <a:t> pas très fiable (souvent down)</a:t>
            </a:r>
            <a:endParaRPr kumimoji="0" lang="fr-CH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CH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3C68A8-678B-4E51-B540-02ABE1549D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11D151-0A36-4A58-BA6D-5CF877B48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fr-CH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0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953852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1FA38A-6833-4B98-8F35-259BBCFAC6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E09099C-633C-4359-B477-94B8951A6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fr-CH" dirty="0"/>
              <a:t>Petit tour sur le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2000" y="496800"/>
            <a:ext cx="7920000" cy="540000"/>
          </a:xfrm>
        </p:spPr>
        <p:txBody>
          <a:bodyPr/>
          <a:lstStyle/>
          <a:p>
            <a:r>
              <a:rPr lang="fr-CH" dirty="0"/>
              <a:t>Sommaire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2000" y="1556793"/>
            <a:ext cx="7920000" cy="4248471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CH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 projet vs réalisation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CH" sz="2000" dirty="0">
                <a:latin typeface="Arial "/>
                <a:ea typeface="+mj-ea"/>
                <a:cs typeface="Arial "/>
              </a:rPr>
              <a:t>Page d’accueil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Fonctionnalité 1 : Recherche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CH" sz="2000" dirty="0">
                <a:latin typeface="Arial "/>
                <a:ea typeface="+mj-ea"/>
                <a:cs typeface="Arial "/>
              </a:rPr>
              <a:t>Fonctionnalité 2 : Connexion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Fonctionnalité 3 : Numérisation / Crowdsourcing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latin typeface="Arial "/>
                <a:ea typeface="+mj-ea"/>
                <a:cs typeface="Arial "/>
              </a:rPr>
              <a:t>Conclusion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0" lang="fr-CH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Tour sur le site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60D914-3417-4B66-B3EE-00CAEF785B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7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fr-CH" dirty="0"/>
              <a:t>d’accueil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FB9F89-0728-4703-AFD2-4E56BC20C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4"/>
          <a:stretch/>
        </p:blipFill>
        <p:spPr>
          <a:xfrm>
            <a:off x="0" y="2266344"/>
            <a:ext cx="4572000" cy="23253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2000" y="4591656"/>
            <a:ext cx="7918146" cy="1769544"/>
          </a:xfrm>
          <a:prstGeom prst="rect">
            <a:avLst/>
          </a:prstGeom>
        </p:spPr>
        <p:txBody>
          <a:bodyPr wrap="square" rtlCol="0" anchor="b">
            <a:normAutofit fontScale="8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Maquette:</a:t>
            </a:r>
          </a:p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A l’arrivée sur le site, l’utilisateur est géolocalisé. Ainsi l’itinéraire vers la brasserie la plus proche s’affiche avec 2 pop-up: le premier indiquant les statistiques sur le trajet et le second les informations de la brasserie (Site, fabrication, …)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b="1" dirty="0">
                <a:latin typeface="Arial "/>
                <a:ea typeface="+mj-ea"/>
                <a:cs typeface="Arial "/>
              </a:rPr>
              <a:t>Réalisation: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Identique, mais en une seule pop-up.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b="1" dirty="0">
                <a:solidFill>
                  <a:srgbClr val="00B050"/>
                </a:solidFill>
                <a:latin typeface="Arial "/>
                <a:ea typeface="+mj-ea"/>
                <a:cs typeface="Arial "/>
              </a:rPr>
              <a:t>→ Conforme aux objectifs de la maquette</a:t>
            </a:r>
            <a:endParaRPr kumimoji="0" lang="fr-CH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46643A-E90A-439B-9671-3F9C96D72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66344"/>
            <a:ext cx="4572000" cy="23253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EA7B44-1636-400E-A184-B77C04A363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AF80D62-EA5C-4ACF-8C02-89E5BD02A27D}"/>
              </a:ext>
            </a:extLst>
          </p:cNvPr>
          <p:cNvSpPr txBox="1"/>
          <p:nvPr/>
        </p:nvSpPr>
        <p:spPr>
          <a:xfrm>
            <a:off x="1545398" y="1740796"/>
            <a:ext cx="1219275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C3ACF7A-5878-48D9-8E52-AF7771DCE97C}"/>
              </a:ext>
            </a:extLst>
          </p:cNvPr>
          <p:cNvSpPr txBox="1"/>
          <p:nvPr/>
        </p:nvSpPr>
        <p:spPr>
          <a:xfrm>
            <a:off x="6117398" y="1740796"/>
            <a:ext cx="1481204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Fonctionnalité</a:t>
            </a:r>
            <a:r>
              <a:rPr lang="en-US" dirty="0"/>
              <a:t> 1: Recherche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FB9F89-0728-4703-AFD2-4E56BC20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9"/>
          <a:stretch/>
        </p:blipFill>
        <p:spPr>
          <a:xfrm>
            <a:off x="0" y="2262769"/>
            <a:ext cx="4571999" cy="23324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2001" y="4721253"/>
            <a:ext cx="7919998" cy="1770155"/>
          </a:xfrm>
          <a:prstGeom prst="rect">
            <a:avLst/>
          </a:prstGeom>
        </p:spPr>
        <p:txBody>
          <a:bodyPr wrap="square" rtlCol="0" anchor="b">
            <a:normAutofit fontScale="925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Maquette:</a:t>
            </a:r>
          </a:p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A l’aide des menus déroulants sur la gauche, l’utilisateur peut choisir ses critères de recherche et la brasserie correspondante aux critères s’affiche (en appuyant sur le petit bouton prévu à cet effet)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CH" sz="1100" dirty="0"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Identique.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>
              <a:spcBef>
                <a:spcPct val="0"/>
              </a:spcBef>
            </a:pPr>
            <a:r>
              <a:rPr lang="fr-CH" sz="1600" b="1" dirty="0">
                <a:solidFill>
                  <a:srgbClr val="00B050"/>
                </a:solidFill>
                <a:latin typeface="Arial "/>
                <a:ea typeface="+mj-ea"/>
                <a:cs typeface="Arial "/>
              </a:rPr>
              <a:t>→ Conforme aux objectifs de la maquette</a:t>
            </a:r>
            <a:endParaRPr kumimoji="0" lang="fr-CH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25F1EE00-16CC-46F3-A8EA-E7409989C990}"/>
              </a:ext>
            </a:extLst>
          </p:cNvPr>
          <p:cNvSpPr/>
          <p:nvPr/>
        </p:nvSpPr>
        <p:spPr>
          <a:xfrm rot="10800000">
            <a:off x="611560" y="2996952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B382A0-017C-4C0B-BEEF-FA4F0DFEB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2771"/>
            <a:ext cx="4571999" cy="233245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2B5DB4C-E273-4A46-AB15-EE09B885F261}"/>
              </a:ext>
            </a:extLst>
          </p:cNvPr>
          <p:cNvSpPr/>
          <p:nvPr/>
        </p:nvSpPr>
        <p:spPr>
          <a:xfrm rot="10800000">
            <a:off x="5292080" y="2996952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9C013B-D80E-4073-9DCD-77D7D2B35F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D5A401-4080-46A6-B149-003EEC21A370}"/>
              </a:ext>
            </a:extLst>
          </p:cNvPr>
          <p:cNvSpPr txBox="1"/>
          <p:nvPr/>
        </p:nvSpPr>
        <p:spPr>
          <a:xfrm>
            <a:off x="1545398" y="1740796"/>
            <a:ext cx="1219275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547BE49-8F55-4B7C-B631-8732B309DD77}"/>
              </a:ext>
            </a:extLst>
          </p:cNvPr>
          <p:cNvSpPr txBox="1"/>
          <p:nvPr/>
        </p:nvSpPr>
        <p:spPr>
          <a:xfrm>
            <a:off x="6117398" y="1740796"/>
            <a:ext cx="1481204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39F63D9-1932-40C7-B195-754DF3273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733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Fonctionnalité</a:t>
            </a:r>
            <a:r>
              <a:rPr lang="en-US" dirty="0"/>
              <a:t> 2: </a:t>
            </a:r>
            <a:r>
              <a:rPr lang="fr-CH" dirty="0"/>
              <a:t>Connexion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FB9F89-0728-4703-AFD2-4E56BC20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3"/>
          <a:stretch/>
        </p:blipFill>
        <p:spPr>
          <a:xfrm>
            <a:off x="-1169" y="2240331"/>
            <a:ext cx="4572000" cy="23542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1999" y="4764914"/>
            <a:ext cx="7919999" cy="1608642"/>
          </a:xfrm>
          <a:prstGeom prst="rect">
            <a:avLst/>
          </a:prstGeom>
        </p:spPr>
        <p:txBody>
          <a:bodyPr wrap="square" rtlCol="0" anchor="b">
            <a:normAutofit fontScale="925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Maquette:</a:t>
            </a:r>
          </a:p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L’utilisateur est invité à entrer son nom dans la case en bas à gauche puis à appuyer sur le bouton en dessous. Ceci renseigne dans une variable locale qui est l’utilisateur et lui permet d’accéder à plus de contenu (voir slides suivantes).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CH" sz="1000" dirty="0"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Identique.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>
              <a:spcBef>
                <a:spcPct val="0"/>
              </a:spcBef>
            </a:pPr>
            <a:r>
              <a:rPr lang="fr-CH" sz="1600" b="1" dirty="0">
                <a:solidFill>
                  <a:srgbClr val="00B050"/>
                </a:solidFill>
                <a:latin typeface="Arial "/>
                <a:ea typeface="+mj-ea"/>
                <a:cs typeface="Arial "/>
              </a:rPr>
              <a:t>→ Conforme aux objectifs de la maquette</a:t>
            </a:r>
            <a:endParaRPr kumimoji="0" lang="fr-CH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193DDA-32D7-41B0-9565-F3213967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70" y="2298070"/>
            <a:ext cx="4592298" cy="223874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9B21D5-0FF5-4F45-9816-3A519E4503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4F9E903-9884-498D-AA0D-B80374F734A2}"/>
              </a:ext>
            </a:extLst>
          </p:cNvPr>
          <p:cNvSpPr txBox="1"/>
          <p:nvPr/>
        </p:nvSpPr>
        <p:spPr>
          <a:xfrm>
            <a:off x="1545398" y="1731762"/>
            <a:ext cx="1219275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72DC5C-7876-46FA-8724-F7797033BD45}"/>
              </a:ext>
            </a:extLst>
          </p:cNvPr>
          <p:cNvSpPr txBox="1"/>
          <p:nvPr/>
        </p:nvSpPr>
        <p:spPr>
          <a:xfrm>
            <a:off x="6117398" y="1731762"/>
            <a:ext cx="1481204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38F1AB8-9F69-4B76-A710-BD5DBD4C8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8A9899A4-8FC1-477D-A446-33541933F191}"/>
              </a:ext>
            </a:extLst>
          </p:cNvPr>
          <p:cNvSpPr/>
          <p:nvPr/>
        </p:nvSpPr>
        <p:spPr>
          <a:xfrm rot="10800000">
            <a:off x="627996" y="4061629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CCE4340F-DFDA-4A10-B859-3E60CEDB6FF3}"/>
              </a:ext>
            </a:extLst>
          </p:cNvPr>
          <p:cNvSpPr/>
          <p:nvPr/>
        </p:nvSpPr>
        <p:spPr>
          <a:xfrm rot="10800000">
            <a:off x="5199996" y="4061629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7459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20E8D7-FF0B-4430-8251-79E59D09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3"/>
          <a:stretch/>
        </p:blipFill>
        <p:spPr>
          <a:xfrm>
            <a:off x="-4852" y="2265758"/>
            <a:ext cx="4572000" cy="232648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Fonctionnalité</a:t>
            </a:r>
            <a:r>
              <a:rPr lang="en-US" dirty="0"/>
              <a:t> 3: </a:t>
            </a:r>
            <a:r>
              <a:rPr lang="fr-CH" dirty="0"/>
              <a:t>Numérisation</a:t>
            </a:r>
            <a:r>
              <a:rPr lang="en-US" dirty="0"/>
              <a:t> / Crowdsourcing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1999" y="4592239"/>
            <a:ext cx="7919998" cy="1768961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kumimoji="0" lang="fr-CH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Maquette:</a:t>
            </a:r>
            <a:endParaRPr kumimoji="0" lang="fr-CH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Un nouveau bouton apparaît, permettant d’ajouter de nouvelles brasseries en cliquant sur la carte.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CH" sz="1000" dirty="0"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Identique.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  <a:p>
            <a:pPr>
              <a:spcBef>
                <a:spcPct val="0"/>
              </a:spcBef>
            </a:pPr>
            <a:r>
              <a:rPr lang="fr-CH" sz="1500" b="1" dirty="0">
                <a:solidFill>
                  <a:srgbClr val="00B050"/>
                </a:solidFill>
                <a:latin typeface="Arial "/>
                <a:ea typeface="+mj-ea"/>
                <a:cs typeface="Arial "/>
              </a:rPr>
              <a:t>→ Conforme aux objectifs de la maquette</a:t>
            </a:r>
            <a:endParaRPr kumimoji="0" lang="fr-CH" sz="15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F9554F-3869-4B6B-BE9D-FE451F3C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853" y="2265758"/>
            <a:ext cx="4572000" cy="232648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5C4C35-C976-4107-B636-701433C1F36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6687C8-428A-4FA1-A083-1291FE11865D}"/>
              </a:ext>
            </a:extLst>
          </p:cNvPr>
          <p:cNvSpPr txBox="1"/>
          <p:nvPr/>
        </p:nvSpPr>
        <p:spPr>
          <a:xfrm>
            <a:off x="1545398" y="1740796"/>
            <a:ext cx="1219275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D91691-445C-455C-8105-3F3EF96AF306}"/>
              </a:ext>
            </a:extLst>
          </p:cNvPr>
          <p:cNvSpPr txBox="1"/>
          <p:nvPr/>
        </p:nvSpPr>
        <p:spPr>
          <a:xfrm>
            <a:off x="6117398" y="1740796"/>
            <a:ext cx="1481204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8B29136-36C7-48EB-9B33-7B8FFD4A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B74A09C-D09F-4A4E-AA89-A7E02E029892}"/>
              </a:ext>
            </a:extLst>
          </p:cNvPr>
          <p:cNvSpPr/>
          <p:nvPr/>
        </p:nvSpPr>
        <p:spPr>
          <a:xfrm rot="10800000">
            <a:off x="616776" y="3608476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06A6866-F2D0-4089-9FE1-AAAE35D234AA}"/>
              </a:ext>
            </a:extLst>
          </p:cNvPr>
          <p:cNvSpPr/>
          <p:nvPr/>
        </p:nvSpPr>
        <p:spPr>
          <a:xfrm rot="10800000">
            <a:off x="5292080" y="3536299"/>
            <a:ext cx="1008112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421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Fonctionnalité</a:t>
            </a:r>
            <a:r>
              <a:rPr lang="en-US" dirty="0"/>
              <a:t> 3: </a:t>
            </a:r>
            <a:r>
              <a:rPr lang="fr-CH" dirty="0"/>
              <a:t>Numérisation</a:t>
            </a:r>
            <a:r>
              <a:rPr lang="en-US" dirty="0"/>
              <a:t> / Crowdsourcing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1999" y="4592240"/>
            <a:ext cx="7919999" cy="1768960"/>
          </a:xfrm>
          <a:prstGeom prst="rect">
            <a:avLst/>
          </a:prstGeom>
        </p:spPr>
        <p:txBody>
          <a:bodyPr wrap="square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sz="1500" b="1" dirty="0">
                <a:latin typeface="Arial "/>
                <a:ea typeface="+mj-ea"/>
                <a:cs typeface="Arial "/>
              </a:rPr>
              <a:t>Maquette:</a:t>
            </a:r>
          </a:p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Il suffit ensuite de remplir le nom, cocher les styles / couleurs disponibles, l’adresse du site et un N° de contact. </a:t>
            </a:r>
            <a:r>
              <a:rPr kumimoji="0" lang="fr-CH" sz="1500" b="0" i="0" u="non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Pour renseigner les horaires, un input type «time» sera utilisé.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CH" sz="1000" strike="sngStrike" dirty="0"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sz="1500" b="1" dirty="0">
                <a:latin typeface="Arial "/>
                <a:ea typeface="+mj-ea"/>
                <a:cs typeface="Arial "/>
              </a:rPr>
              <a:t>Réalisation: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sz="1500" dirty="0">
                <a:latin typeface="Arial "/>
                <a:ea typeface="+mj-ea"/>
                <a:cs typeface="Arial "/>
              </a:rPr>
              <a:t>Suppression de la gestion des horaires.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CH" sz="1000" b="1" dirty="0">
              <a:latin typeface="Arial "/>
              <a:ea typeface="+mj-ea"/>
              <a:cs typeface="Arial 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CH" sz="1500" b="1" dirty="0">
                <a:solidFill>
                  <a:srgbClr val="FF0000"/>
                </a:solidFill>
                <a:latin typeface="Arial "/>
                <a:ea typeface="+mj-ea"/>
                <a:cs typeface="Arial "/>
              </a:rPr>
              <a:t>→ Pas de gestion des horaires, trop compliquée et longue à remplir.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B83B71-5F4B-42D7-82EE-D1A57ADC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2"/>
          <a:stretch/>
        </p:blipFill>
        <p:spPr>
          <a:xfrm>
            <a:off x="0" y="2265759"/>
            <a:ext cx="4572000" cy="23264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6831280-41A9-4471-B84E-92A1019D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5758"/>
            <a:ext cx="4572000" cy="232648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E11D4D-9EBF-4044-B848-919CBEF7CC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2779A9-6FE5-465A-B349-A519A72C067C}"/>
              </a:ext>
            </a:extLst>
          </p:cNvPr>
          <p:cNvSpPr txBox="1"/>
          <p:nvPr/>
        </p:nvSpPr>
        <p:spPr>
          <a:xfrm>
            <a:off x="1545398" y="1740796"/>
            <a:ext cx="1219275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Maquette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97C645-DA43-4591-BBCE-ED8E7D03489D}"/>
              </a:ext>
            </a:extLst>
          </p:cNvPr>
          <p:cNvSpPr txBox="1"/>
          <p:nvPr/>
        </p:nvSpPr>
        <p:spPr>
          <a:xfrm>
            <a:off x="6117398" y="1740796"/>
            <a:ext cx="1481204" cy="395948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Réalisation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87BFFD6-8EE3-4382-86C7-3D93A57E0F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19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H" dirty="0"/>
              <a:t>Fonctionnalité</a:t>
            </a:r>
            <a:r>
              <a:rPr lang="en-US" dirty="0"/>
              <a:t> 3: </a:t>
            </a:r>
            <a:r>
              <a:rPr lang="fr-CH" dirty="0"/>
              <a:t>Numérisation</a:t>
            </a:r>
            <a:r>
              <a:rPr lang="en-US" dirty="0"/>
              <a:t> / Crowdsourcing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718664-D3BA-4E6C-A486-B293BAF0A7D1}"/>
              </a:ext>
            </a:extLst>
          </p:cNvPr>
          <p:cNvSpPr txBox="1"/>
          <p:nvPr/>
        </p:nvSpPr>
        <p:spPr>
          <a:xfrm>
            <a:off x="827584" y="5696008"/>
            <a:ext cx="7236296" cy="665192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H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B2925-68D9-4021-AE56-80AA90E61B6A}"/>
              </a:ext>
            </a:extLst>
          </p:cNvPr>
          <p:cNvSpPr txBox="1"/>
          <p:nvPr/>
        </p:nvSpPr>
        <p:spPr>
          <a:xfrm>
            <a:off x="702001" y="4952828"/>
            <a:ext cx="7919998" cy="1403521"/>
          </a:xfrm>
          <a:prstGeom prst="rect">
            <a:avLst/>
          </a:prstGeom>
        </p:spPr>
        <p:txBody>
          <a:bodyPr wrap="square" rtlCol="0" anchor="b">
            <a:noAutofit/>
          </a:bodyPr>
          <a:lstStyle/>
          <a:p>
            <a:pPr marL="0" marR="0" indent="0" algn="ju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La fonctionnalité de crowdsourcing comport</a:t>
            </a:r>
            <a:r>
              <a:rPr lang="fr-CH" sz="1500" dirty="0">
                <a:latin typeface="Arial "/>
                <a:ea typeface="+mj-ea"/>
                <a:cs typeface="Arial "/>
              </a:rPr>
              <a:t>e plus de restrictions et de sécurités que dans la maquette:</a:t>
            </a:r>
          </a:p>
          <a:p>
            <a:pPr marL="685800" lvl="1" indent="-228600" algn="just">
              <a:spcBef>
                <a:spcPct val="0"/>
              </a:spcBef>
              <a:buFont typeface="+mj-lt"/>
              <a:buAutoNum type="arabicPeriod"/>
            </a:pPr>
            <a:r>
              <a:rPr kumimoji="0" lang="fr-CH" sz="1500" b="0" i="0" u="non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Niveau minimum de zoom pour cliqu</a:t>
            </a:r>
            <a:r>
              <a:rPr lang="fr-CH" sz="1500" dirty="0">
                <a:latin typeface="Arial "/>
                <a:ea typeface="+mj-ea"/>
                <a:cs typeface="Arial "/>
              </a:rPr>
              <a:t>er</a:t>
            </a:r>
          </a:p>
          <a:p>
            <a:pPr marL="685800" lvl="1" indent="-228600" algn="just">
              <a:spcBef>
                <a:spcPct val="0"/>
              </a:spcBef>
              <a:buFont typeface="+mj-lt"/>
              <a:buAutoNum type="arabicPeriod"/>
            </a:pPr>
            <a:r>
              <a:rPr kumimoji="0" lang="fr-CH" sz="1500" b="0" i="0" u="non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"/>
                <a:ea typeface="+mj-ea"/>
                <a:cs typeface="Arial "/>
              </a:rPr>
              <a:t>Utilisateurs certifiés = entrée directe dans la DB</a:t>
            </a:r>
          </a:p>
          <a:p>
            <a:pPr marL="685800" lvl="1" indent="-228600" algn="just">
              <a:spcBef>
                <a:spcPct val="0"/>
              </a:spcBef>
              <a:buFont typeface="+mj-lt"/>
              <a:buAutoNum type="arabicPeriod"/>
            </a:pPr>
            <a:r>
              <a:rPr lang="fr-CH" sz="1500" dirty="0">
                <a:latin typeface="Arial "/>
                <a:ea typeface="+mj-ea"/>
                <a:cs typeface="Arial "/>
              </a:rPr>
              <a:t>Utilisateurs non certifiés = GeoJson enregistré dans un fichier annexe pour contrôle et certification de l’utilisateur</a:t>
            </a:r>
            <a:endParaRPr kumimoji="0" lang="fr-CH" sz="1500" b="0" i="0" u="none" kern="1200" cap="none" spc="0" normalizeH="0" baseline="0" noProof="0" dirty="0">
              <a:ln>
                <a:noFill/>
              </a:ln>
              <a:effectLst/>
              <a:uLnTx/>
              <a:uFillTx/>
              <a:latin typeface="Arial "/>
              <a:ea typeface="+mj-ea"/>
              <a:cs typeface="Arial 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831280-41A9-4471-B84E-92A1019D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8" y="1572774"/>
            <a:ext cx="6642483" cy="338005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3974D1-3D7A-494A-B00B-6904683629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40FF2F4-C2E5-45E4-B4B8-D77B7955C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146" y="510070"/>
            <a:ext cx="7920000" cy="540000"/>
          </a:xfrm>
        </p:spPr>
        <p:txBody>
          <a:bodyPr/>
          <a:lstStyle/>
          <a:p>
            <a:r>
              <a:rPr lang="en-US" dirty="0"/>
              <a:t>Maquette </a:t>
            </a:r>
            <a:r>
              <a:rPr lang="fr-CH" dirty="0"/>
              <a:t>projet</a:t>
            </a:r>
            <a:r>
              <a:rPr lang="en-US" dirty="0"/>
              <a:t> vs </a:t>
            </a:r>
            <a:r>
              <a:rPr lang="fr-CH" dirty="0"/>
              <a:t>réalisation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350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052B641-4A92-44A4-B0A4-8D4566EF09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Technique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0B5C10-8B16-4C59-AE5C-3A87A25798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Python CRUD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Javascript, html, </a:t>
            </a:r>
            <a:r>
              <a:rPr lang="fr-CH" dirty="0" err="1"/>
              <a:t>css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Service de </a:t>
            </a:r>
            <a:r>
              <a:rPr lang="fr-CH" dirty="0" err="1"/>
              <a:t>routing</a:t>
            </a:r>
            <a:r>
              <a:rPr lang="fr-CH" dirty="0"/>
              <a:t> externe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ACFBFD-99DB-4247-8DD1-5732289D42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B28DAD0-2E7F-0B49-858C-0AF98DF163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DCA8BD-0082-4575-BA6B-85C8FCBB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1224133" cy="31341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6709D1-F07B-4FEC-B72B-12B7718D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87" y="3084719"/>
            <a:ext cx="2557774" cy="308934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50DA6D2-CA8F-41AA-8A99-5EE730007243}"/>
              </a:ext>
            </a:extLst>
          </p:cNvPr>
          <p:cNvSpPr txBox="1"/>
          <p:nvPr/>
        </p:nvSpPr>
        <p:spPr>
          <a:xfrm>
            <a:off x="2411760" y="4221088"/>
            <a:ext cx="4608512" cy="720080"/>
          </a:xfrm>
          <a:prstGeom prst="rect">
            <a:avLst/>
          </a:prstGeom>
        </p:spPr>
        <p:txBody>
          <a:bodyPr wrap="square" rtlCol="0" anchor="b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CH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"/>
                <a:ea typeface="+mj-ea"/>
                <a:cs typeface="Arial "/>
              </a:rPr>
              <a:t>+                   =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EE56AE8-7F3D-4508-8BA2-89812F87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488" y="4043423"/>
            <a:ext cx="2304256" cy="11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570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Master-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IG-V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kern="1200" cap="none" spc="0" normalizeH="0" baseline="0" noProof="0" dirty="0" smtClean="0">
            <a:ln>
              <a:noFill/>
            </a:ln>
            <a:solidFill>
              <a:srgbClr val="FF0000"/>
            </a:solidFill>
            <a:effectLst/>
            <a:uLnTx/>
            <a:uFillTx/>
            <a:latin typeface="Arial "/>
            <a:ea typeface="+mj-ea"/>
            <a:cs typeface="Arial 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BAB577418A9438D7021F14218898F" ma:contentTypeVersion="1" ma:contentTypeDescription="Crée un document." ma:contentTypeScope="" ma:versionID="b365b91f65e3b6936afc39b348942c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4b1e4e7a7091c5f782b52ad292a4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 ma:readOnly="true"/>
        <xsd:element ref="dc:title" minOccurs="0" maxOccurs="1" ma:index="3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37683C-9F63-4C56-9D37-817B591CCD63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64B1FFA-2662-41F5-8E6D-EF0BACE92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9566359-54ED-4185-9739-B7EE564F6A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Presentation-Master-018.potx</Template>
  <TotalTime>210</TotalTime>
  <Words>522</Words>
  <Application>Microsoft Office PowerPoint</Application>
  <PresentationFormat>Affichage à l'écran (4:3)</PresentationFormat>
  <Paragraphs>98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Arial </vt:lpstr>
      <vt:lpstr>Calibri</vt:lpstr>
      <vt:lpstr>Presentation-Master-018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HEIG-VD</dc:title>
  <dc:creator>dsads dfsfsd</dc:creator>
  <cp:lastModifiedBy>Mark Krowd</cp:lastModifiedBy>
  <cp:revision>62</cp:revision>
  <dcterms:created xsi:type="dcterms:W3CDTF">2014-12-03T14:35:40Z</dcterms:created>
  <dcterms:modified xsi:type="dcterms:W3CDTF">2021-01-20T15:59:36Z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0x010100BF6BAB577418A9438D7021F14218898F</vt:lpwstr>
  </property>
</Properties>
</file>